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12" r:id="rId1"/>
    <p:sldMasterId id="214748373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6858000" type="screen4x3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B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44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jpeg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334933" y="1169931"/>
            <a:ext cx="4814835" cy="4993802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33400"/>
            <a:ext cx="6154713" cy="3124201"/>
          </a:xfrm>
        </p:spPr>
        <p:txBody>
          <a:bodyPr anchor="b">
            <a:normAutofit/>
          </a:bodyPr>
          <a:lstStyle>
            <a:lvl1pPr algn="l">
              <a:defRPr sz="44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843868"/>
            <a:ext cx="4954250" cy="191346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9512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33400" y="533400"/>
            <a:ext cx="8077200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62002" y="3843867"/>
            <a:ext cx="7281332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67208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8077200" cy="2895600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114800"/>
            <a:ext cx="6383552" cy="1905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66251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3" y="533400"/>
            <a:ext cx="6859787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66800" y="3429000"/>
            <a:ext cx="6402467" cy="4826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301070"/>
            <a:ext cx="6382361" cy="171873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10924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429000"/>
            <a:ext cx="6382361" cy="16974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132980"/>
            <a:ext cx="6383552" cy="886819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15154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4" y="533400"/>
            <a:ext cx="6859786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886200"/>
            <a:ext cx="638236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953000"/>
            <a:ext cx="63823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8206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7525658" cy="28956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928534"/>
            <a:ext cx="638236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766735"/>
            <a:ext cx="6382360" cy="125306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5986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1"/>
            <a:ext cx="6554867" cy="376767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606303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6406" y="533400"/>
            <a:ext cx="2044194" cy="4419600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0"/>
            <a:ext cx="5850012" cy="54864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522031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334933" y="1169931"/>
            <a:ext cx="4814835" cy="4993802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33400"/>
            <a:ext cx="6154713" cy="3124201"/>
          </a:xfrm>
        </p:spPr>
        <p:txBody>
          <a:bodyPr anchor="b">
            <a:normAutofit/>
          </a:bodyPr>
          <a:lstStyle>
            <a:lvl1pPr algn="l">
              <a:defRPr sz="44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843868"/>
            <a:ext cx="4954250" cy="191346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55904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33400"/>
            <a:ext cx="6554867" cy="3767670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3055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33400"/>
            <a:ext cx="6554867" cy="3767670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978396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981199"/>
            <a:ext cx="6402468" cy="2319867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487333"/>
            <a:ext cx="6402467" cy="1532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433181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533400" y="533400"/>
            <a:ext cx="3949967" cy="3767667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533400"/>
            <a:ext cx="3948238" cy="37592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948307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1" y="533400"/>
            <a:ext cx="3716866" cy="609600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399" y="1143000"/>
            <a:ext cx="3945467" cy="3158067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5016" y="566738"/>
            <a:ext cx="376405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1143000"/>
            <a:ext cx="3956705" cy="314960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518627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245351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60777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8667" y="533400"/>
            <a:ext cx="3200400" cy="1524000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533400"/>
            <a:ext cx="4438755" cy="54864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18667" y="2209802"/>
            <a:ext cx="32004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368293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1447800"/>
            <a:ext cx="3563258" cy="11430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762000" y="914400"/>
            <a:ext cx="3280974" cy="48006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96027" y="2743200"/>
            <a:ext cx="3564223" cy="2082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33400" y="6172200"/>
            <a:ext cx="5811724" cy="365125"/>
          </a:xfrm>
        </p:spPr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24877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33400" y="533400"/>
            <a:ext cx="8077200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62002" y="3843867"/>
            <a:ext cx="7281332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629830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8077200" cy="2895600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114800"/>
            <a:ext cx="6383552" cy="1905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759014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3" y="533400"/>
            <a:ext cx="6859787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66800" y="3429000"/>
            <a:ext cx="6402467" cy="4826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301070"/>
            <a:ext cx="6382361" cy="171873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23566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981199"/>
            <a:ext cx="6402468" cy="2319867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487333"/>
            <a:ext cx="6402467" cy="1532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503196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429000"/>
            <a:ext cx="6382361" cy="16974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132980"/>
            <a:ext cx="6383552" cy="886819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12770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4" y="533400"/>
            <a:ext cx="6859786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886200"/>
            <a:ext cx="638236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953000"/>
            <a:ext cx="63823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55602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7525658" cy="28956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928534"/>
            <a:ext cx="638236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766735"/>
            <a:ext cx="6382360" cy="125306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8741566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1"/>
            <a:ext cx="6554867" cy="376767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756497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6406" y="533400"/>
            <a:ext cx="2044194" cy="4419600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0"/>
            <a:ext cx="5850012" cy="54864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28BC57BC-0904-4ABB-BA6C-D0EF52D5D967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9535E66F-9F7A-44FA-BF49-EB6F83831962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37117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440" y="609480"/>
            <a:ext cx="7764840" cy="9702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85440" y="1732320"/>
            <a:ext cx="7764840" cy="4058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9721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533400" y="533400"/>
            <a:ext cx="3949967" cy="3767667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533400"/>
            <a:ext cx="3948238" cy="37592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31783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1" y="533400"/>
            <a:ext cx="3716866" cy="609600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399" y="1143000"/>
            <a:ext cx="3945467" cy="3158067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5016" y="566738"/>
            <a:ext cx="376405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1143000"/>
            <a:ext cx="3956705" cy="314960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96589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55601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10213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8667" y="533400"/>
            <a:ext cx="3200400" cy="1524000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533400"/>
            <a:ext cx="4438755" cy="54864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18667" y="2209802"/>
            <a:ext cx="32004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8091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1447800"/>
            <a:ext cx="3563258" cy="11430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762000" y="914400"/>
            <a:ext cx="3280974" cy="48006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96027" y="2743200"/>
            <a:ext cx="3564223" cy="2082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33400" y="6172200"/>
            <a:ext cx="5811724" cy="365125"/>
          </a:xfrm>
        </p:spPr>
        <p:txBody>
          <a:bodyPr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98318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000">
              <a:schemeClr val="bg2">
                <a:tint val="97000"/>
                <a:hueMod val="92000"/>
                <a:satMod val="169000"/>
                <a:lumMod val="164000"/>
              </a:schemeClr>
            </a:gs>
            <a:gs pos="57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670675" y="3894667"/>
            <a:ext cx="2470456" cy="2658533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33401"/>
            <a:ext cx="6554867" cy="3767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30245" y="6172203"/>
            <a:ext cx="1200463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6172200"/>
            <a:ext cx="581172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4426" y="5578478"/>
            <a:ext cx="856907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8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412966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000">
              <a:schemeClr val="bg2">
                <a:tint val="97000"/>
                <a:hueMod val="92000"/>
                <a:satMod val="169000"/>
                <a:lumMod val="164000"/>
              </a:schemeClr>
            </a:gs>
            <a:gs pos="57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670675" y="3894667"/>
            <a:ext cx="2470456" cy="2658533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33401"/>
            <a:ext cx="6554867" cy="3767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30245" y="6172203"/>
            <a:ext cx="1200463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algn="r">
              <a:lnSpc>
                <a:spcPct val="100000"/>
              </a:lnSpc>
            </a:pPr>
            <a:fld id="{E749B8A3-CF8B-4C88-BF60-F90A0D18D80C}" type="datetime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20/10/2019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6172200"/>
            <a:ext cx="581172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4426" y="5578478"/>
            <a:ext cx="856907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8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algn="r">
              <a:lnSpc>
                <a:spcPct val="100000"/>
              </a:lnSpc>
            </a:pPr>
            <a:fld id="{FDBF7AD6-98A6-4FDA-A469-81597C537F59}" type="slidenum">
              <a:rPr lang="en-GB" sz="1000" b="0" strike="noStrike" spc="-1" smtClean="0">
                <a:solidFill>
                  <a:srgbClr val="F2F2F2"/>
                </a:solidFill>
                <a:latin typeface="Calisto MT"/>
              </a:rPr>
              <a:t>‹nº›</a:t>
            </a:fld>
            <a:endParaRPr lang="en-GB" sz="10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54099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48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07/relationships/hdphoto" Target="../media/hdphoto1.wdp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3.png"/><Relationship Id="rId10" Type="http://schemas.openxmlformats.org/officeDocument/2006/relationships/image" Target="../media/image10.jpeg"/><Relationship Id="rId4" Type="http://schemas.openxmlformats.org/officeDocument/2006/relationships/image" Target="../media/image2.pn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932042B-A405-441A-9BE5-F0453A137B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93944"/>
          </a:xfrm>
          <a:prstGeom prst="rect">
            <a:avLst/>
          </a:prstGeom>
        </p:spPr>
      </p:pic>
      <p:sp>
        <p:nvSpPr>
          <p:cNvPr id="3" name="TextShape 1">
            <a:extLst>
              <a:ext uri="{FF2B5EF4-FFF2-40B4-BE49-F238E27FC236}">
                <a16:creationId xmlns:a16="http://schemas.microsoft.com/office/drawing/2014/main" id="{7E021D3F-491A-4877-88CE-440F65D63F40}"/>
              </a:ext>
            </a:extLst>
          </p:cNvPr>
          <p:cNvSpPr txBox="1"/>
          <p:nvPr/>
        </p:nvSpPr>
        <p:spPr>
          <a:xfrm>
            <a:off x="689580" y="850703"/>
            <a:ext cx="7764840" cy="1640423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CATAPULTING PLANETS</a:t>
            </a:r>
          </a:p>
          <a:p>
            <a:pPr algn="ctr">
              <a:lnSpc>
                <a:spcPct val="100000"/>
              </a:lnSpc>
            </a:pPr>
            <a:r>
              <a:rPr lang="en-US" sz="2400" b="1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“CATAPULTANDO” PLANETAS</a:t>
            </a:r>
            <a:endParaRPr lang="en-US" sz="2400" b="1" strike="noStrike" spc="-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endParaRPr lang="en-US" sz="3600" b="0" strike="noStrike" spc="-1" dirty="0">
              <a:solidFill>
                <a:srgbClr val="FFFFFF"/>
              </a:solidFill>
              <a:latin typeface="Calisto MT"/>
            </a:endParaRPr>
          </a:p>
        </p:txBody>
      </p:sp>
      <p:pic>
        <p:nvPicPr>
          <p:cNvPr id="4" name="Imagem 5">
            <a:extLst>
              <a:ext uri="{FF2B5EF4-FFF2-40B4-BE49-F238E27FC236}">
                <a16:creationId xmlns:a16="http://schemas.microsoft.com/office/drawing/2014/main" id="{B50135CC-436F-4B00-BB87-3F64ACA0A32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4760" y="115560"/>
            <a:ext cx="1010520" cy="1010520"/>
          </a:xfrm>
          <a:prstGeom prst="rect">
            <a:avLst/>
          </a:prstGeom>
          <a:ln>
            <a:noFill/>
          </a:ln>
        </p:spPr>
      </p:pic>
      <p:pic>
        <p:nvPicPr>
          <p:cNvPr id="5" name="Imagem 6">
            <a:extLst>
              <a:ext uri="{FF2B5EF4-FFF2-40B4-BE49-F238E27FC236}">
                <a16:creationId xmlns:a16="http://schemas.microsoft.com/office/drawing/2014/main" id="{70F44F1D-79F8-4A56-9E1A-04E7D750D7D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949160" y="225000"/>
            <a:ext cx="901080" cy="901080"/>
          </a:xfrm>
          <a:prstGeom prst="rect">
            <a:avLst/>
          </a:prstGeom>
          <a:ln>
            <a:noFill/>
          </a:ln>
        </p:spPr>
      </p:pic>
      <p:pic>
        <p:nvPicPr>
          <p:cNvPr id="6" name="Imagem 4">
            <a:extLst>
              <a:ext uri="{FF2B5EF4-FFF2-40B4-BE49-F238E27FC236}">
                <a16:creationId xmlns:a16="http://schemas.microsoft.com/office/drawing/2014/main" id="{AE85BF01-0AFE-4615-9D0F-CB6441CE5321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194562" y="1927274"/>
            <a:ext cx="4527554" cy="3627721"/>
          </a:xfrm>
          <a:prstGeom prst="rect">
            <a:avLst/>
          </a:prstGeom>
          <a:ln>
            <a:noFill/>
          </a:ln>
        </p:spPr>
      </p:pic>
      <p:sp>
        <p:nvSpPr>
          <p:cNvPr id="7" name="TextShape 1">
            <a:extLst>
              <a:ext uri="{FF2B5EF4-FFF2-40B4-BE49-F238E27FC236}">
                <a16:creationId xmlns:a16="http://schemas.microsoft.com/office/drawing/2014/main" id="{0E8135DE-0180-4EAB-A577-5C3D05BB4554}"/>
              </a:ext>
            </a:extLst>
          </p:cNvPr>
          <p:cNvSpPr txBox="1"/>
          <p:nvPr/>
        </p:nvSpPr>
        <p:spPr>
          <a:xfrm>
            <a:off x="0" y="5554995"/>
            <a:ext cx="8975187" cy="1246821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2400" b="1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Building planetary systems capable of harboring life </a:t>
            </a:r>
            <a:endParaRPr lang="en-US" sz="2400" b="1" strike="noStrike" spc="-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r>
              <a:rPr lang="en-US" sz="1600" b="1" spc="-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Contruindo</a:t>
            </a:r>
            <a:r>
              <a:rPr lang="en-US" sz="1600" b="1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</a:t>
            </a:r>
            <a:r>
              <a:rPr lang="en-US" sz="1600" b="1" spc="-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sistemas</a:t>
            </a:r>
            <a:r>
              <a:rPr lang="en-US" sz="1600" b="1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</a:t>
            </a:r>
            <a:r>
              <a:rPr lang="en-US" sz="1600" b="1" spc="-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planetários</a:t>
            </a:r>
            <a:r>
              <a:rPr lang="en-US" sz="1600" b="1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</a:t>
            </a:r>
            <a:r>
              <a:rPr lang="en-US" sz="1600" b="1" spc="-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capazes</a:t>
            </a:r>
            <a:r>
              <a:rPr lang="en-US" sz="1600" b="1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da </a:t>
            </a:r>
            <a:r>
              <a:rPr lang="en-US" sz="1600" b="1" spc="-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vida</a:t>
            </a:r>
            <a:r>
              <a:rPr lang="en-US" sz="1600" b="1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</a:t>
            </a:r>
            <a:r>
              <a:rPr lang="en-US" sz="1600" b="1" spc="-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florescer</a:t>
            </a:r>
            <a:endParaRPr lang="en-US" sz="1600" b="1" strike="noStrike" spc="-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endParaRPr lang="en-US" sz="2400" b="0" strike="noStrike" spc="-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  <p:sp>
        <p:nvSpPr>
          <p:cNvPr id="9" name="TextShape 1">
            <a:extLst>
              <a:ext uri="{FF2B5EF4-FFF2-40B4-BE49-F238E27FC236}">
                <a16:creationId xmlns:a16="http://schemas.microsoft.com/office/drawing/2014/main" id="{48D37E2B-CE27-4485-A604-65BDB1EE23F2}"/>
              </a:ext>
            </a:extLst>
          </p:cNvPr>
          <p:cNvSpPr txBox="1"/>
          <p:nvPr/>
        </p:nvSpPr>
        <p:spPr>
          <a:xfrm>
            <a:off x="-589784" y="6622446"/>
            <a:ext cx="2714003" cy="450868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700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Image: </a:t>
            </a:r>
            <a:r>
              <a:rPr lang="en-US" sz="700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https://scitechdaily.com/</a:t>
            </a:r>
            <a:endParaRPr lang="en-US" sz="50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endParaRPr lang="en-US" sz="700" b="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039517A-1956-4E59-8358-3F38FCBB14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833" y="0"/>
            <a:ext cx="9171833" cy="6858000"/>
          </a:xfrm>
          <a:prstGeom prst="rect">
            <a:avLst/>
          </a:prstGeom>
        </p:spPr>
      </p:pic>
      <p:pic>
        <p:nvPicPr>
          <p:cNvPr id="85" name="Imagem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4760" y="115560"/>
            <a:ext cx="1010520" cy="1010520"/>
          </a:xfrm>
          <a:prstGeom prst="rect">
            <a:avLst/>
          </a:prstGeom>
          <a:ln>
            <a:noFill/>
          </a:ln>
        </p:spPr>
      </p:pic>
      <p:pic>
        <p:nvPicPr>
          <p:cNvPr id="86" name="Imagem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949160" y="225000"/>
            <a:ext cx="901080" cy="901080"/>
          </a:xfrm>
          <a:prstGeom prst="rect">
            <a:avLst/>
          </a:prstGeom>
          <a:ln>
            <a:noFill/>
          </a:ln>
        </p:spPr>
      </p:pic>
      <p:sp>
        <p:nvSpPr>
          <p:cNvPr id="11" name="TextShape 1">
            <a:extLst>
              <a:ext uri="{FF2B5EF4-FFF2-40B4-BE49-F238E27FC236}">
                <a16:creationId xmlns:a16="http://schemas.microsoft.com/office/drawing/2014/main" id="{5670FE20-630B-46CE-A398-5E63699AA28B}"/>
              </a:ext>
            </a:extLst>
          </p:cNvPr>
          <p:cNvSpPr txBox="1"/>
          <p:nvPr/>
        </p:nvSpPr>
        <p:spPr>
          <a:xfrm>
            <a:off x="-604298" y="6520846"/>
            <a:ext cx="2714003" cy="450868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700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Image: https://ichef.bbci.co.uk/</a:t>
            </a:r>
            <a:endParaRPr lang="en-US" sz="700" b="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  <p:sp>
        <p:nvSpPr>
          <p:cNvPr id="8" name="TextShape 1">
            <a:extLst>
              <a:ext uri="{FF2B5EF4-FFF2-40B4-BE49-F238E27FC236}">
                <a16:creationId xmlns:a16="http://schemas.microsoft.com/office/drawing/2014/main" id="{F6955CE5-713B-4521-B784-E64824FD15C5}"/>
              </a:ext>
            </a:extLst>
          </p:cNvPr>
          <p:cNvSpPr txBox="1"/>
          <p:nvPr/>
        </p:nvSpPr>
        <p:spPr>
          <a:xfrm>
            <a:off x="955587" y="1910549"/>
            <a:ext cx="7444113" cy="3036902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4900" b="1" strike="noStrike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BUILD A PLANET</a:t>
            </a:r>
          </a:p>
          <a:p>
            <a:pPr algn="ctr">
              <a:lnSpc>
                <a:spcPct val="100000"/>
              </a:lnSpc>
            </a:pPr>
            <a:r>
              <a:rPr lang="en-US" sz="4100" b="1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CONSTRUA UM PLANETA</a:t>
            </a:r>
            <a:endParaRPr lang="en-US" sz="4900" b="1" strike="noStrike" spc="-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endParaRPr lang="en-US" sz="2400" b="0" strike="noStrike" spc="-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96D8CDE2-62C6-44D6-BA68-A4B9F4801A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93944"/>
          </a:xfrm>
          <a:prstGeom prst="rect">
            <a:avLst/>
          </a:prstGeom>
        </p:spPr>
      </p:pic>
      <p:sp>
        <p:nvSpPr>
          <p:cNvPr id="87" name="TextShape 1"/>
          <p:cNvSpPr txBox="1"/>
          <p:nvPr/>
        </p:nvSpPr>
        <p:spPr>
          <a:xfrm>
            <a:off x="530640" y="933120"/>
            <a:ext cx="7764840" cy="97020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ATAQUE AO PROBLEMA</a:t>
            </a:r>
            <a:endParaRPr lang="en-US" sz="4000" b="0" strike="noStrike" spc="-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  <p:pic>
        <p:nvPicPr>
          <p:cNvPr id="88" name="Imagem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4760" y="115560"/>
            <a:ext cx="1010520" cy="1010520"/>
          </a:xfrm>
          <a:prstGeom prst="rect">
            <a:avLst/>
          </a:prstGeom>
          <a:ln>
            <a:noFill/>
          </a:ln>
        </p:spPr>
      </p:pic>
      <p:pic>
        <p:nvPicPr>
          <p:cNvPr id="89" name="Imagem 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949160" y="225000"/>
            <a:ext cx="901080" cy="901080"/>
          </a:xfrm>
          <a:prstGeom prst="rect">
            <a:avLst/>
          </a:prstGeom>
          <a:ln>
            <a:noFill/>
          </a:ln>
        </p:spPr>
      </p:pic>
      <p:pic>
        <p:nvPicPr>
          <p:cNvPr id="90" name="Imagem 12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00" y="1796400"/>
            <a:ext cx="8465040" cy="1143748"/>
          </a:xfrm>
          <a:prstGeom prst="rect">
            <a:avLst/>
          </a:prstGeom>
          <a:ln>
            <a:noFill/>
          </a:ln>
        </p:spPr>
      </p:pic>
      <p:pic>
        <p:nvPicPr>
          <p:cNvPr id="6" name="Imagem 12">
            <a:extLst>
              <a:ext uri="{FF2B5EF4-FFF2-40B4-BE49-F238E27FC236}">
                <a16:creationId xmlns:a16="http://schemas.microsoft.com/office/drawing/2014/main" id="{D277EDA2-17D4-4685-9294-D98F44E11C58}"/>
              </a:ext>
            </a:extLst>
          </p:cNvPr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200" y="2940148"/>
            <a:ext cx="2794098" cy="3617612"/>
          </a:xfrm>
          <a:prstGeom prst="rect">
            <a:avLst/>
          </a:prstGeom>
          <a:ln>
            <a:noFill/>
          </a:ln>
        </p:spPr>
      </p:pic>
      <p:pic>
        <p:nvPicPr>
          <p:cNvPr id="7" name="Imagem 12">
            <a:extLst>
              <a:ext uri="{FF2B5EF4-FFF2-40B4-BE49-F238E27FC236}">
                <a16:creationId xmlns:a16="http://schemas.microsoft.com/office/drawing/2014/main" id="{86712A33-4B8C-4F0F-BFA3-788A0F03C8B9}"/>
              </a:ext>
            </a:extLst>
          </p:cNvPr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9298" y="2940148"/>
            <a:ext cx="2194560" cy="3617612"/>
          </a:xfrm>
          <a:prstGeom prst="rect">
            <a:avLst/>
          </a:prstGeom>
          <a:ln>
            <a:noFill/>
          </a:ln>
        </p:spPr>
      </p:pic>
      <p:pic>
        <p:nvPicPr>
          <p:cNvPr id="8" name="Imagem 12">
            <a:extLst>
              <a:ext uri="{FF2B5EF4-FFF2-40B4-BE49-F238E27FC236}">
                <a16:creationId xmlns:a16="http://schemas.microsoft.com/office/drawing/2014/main" id="{36DDC7A4-2021-4D4E-967B-5CC8724F690E}"/>
              </a:ext>
            </a:extLst>
          </p:cNvPr>
          <p:cNvPicPr/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73858" y="2940148"/>
            <a:ext cx="2194560" cy="3617612"/>
          </a:xfrm>
          <a:prstGeom prst="rect">
            <a:avLst/>
          </a:prstGeom>
          <a:ln>
            <a:noFill/>
          </a:ln>
        </p:spPr>
      </p:pic>
      <p:pic>
        <p:nvPicPr>
          <p:cNvPr id="9" name="Imagem 12">
            <a:extLst>
              <a:ext uri="{FF2B5EF4-FFF2-40B4-BE49-F238E27FC236}">
                <a16:creationId xmlns:a16="http://schemas.microsoft.com/office/drawing/2014/main" id="{A6FD4191-0376-4992-A288-3050E28DF92E}"/>
              </a:ext>
            </a:extLst>
          </p:cNvPr>
          <p:cNvPicPr/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68418" y="2940148"/>
            <a:ext cx="1281822" cy="3617612"/>
          </a:xfrm>
          <a:prstGeom prst="rect">
            <a:avLst/>
          </a:prstGeom>
          <a:ln>
            <a:noFill/>
          </a:ln>
        </p:spPr>
      </p:pic>
      <p:sp>
        <p:nvSpPr>
          <p:cNvPr id="11" name="TextShape 1">
            <a:extLst>
              <a:ext uri="{FF2B5EF4-FFF2-40B4-BE49-F238E27FC236}">
                <a16:creationId xmlns:a16="http://schemas.microsoft.com/office/drawing/2014/main" id="{3DC9BBBF-0DDA-4A0B-A093-70576BF63661}"/>
              </a:ext>
            </a:extLst>
          </p:cNvPr>
          <p:cNvSpPr txBox="1"/>
          <p:nvPr/>
        </p:nvSpPr>
        <p:spPr>
          <a:xfrm>
            <a:off x="-589784" y="6622446"/>
            <a:ext cx="2714003" cy="450868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700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Image: </a:t>
            </a:r>
            <a:r>
              <a:rPr lang="en-US" sz="700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https://scitechdaily.com/</a:t>
            </a:r>
            <a:endParaRPr lang="en-US" sz="50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endParaRPr lang="en-US" sz="700" b="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9B3587E4-D47E-4D6D-8CB5-8DE3D995D1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93944"/>
          </a:xfrm>
          <a:prstGeom prst="rect">
            <a:avLst/>
          </a:prstGeom>
        </p:spPr>
      </p:pic>
      <p:sp>
        <p:nvSpPr>
          <p:cNvPr id="11" name="TextShape 1">
            <a:extLst>
              <a:ext uri="{FF2B5EF4-FFF2-40B4-BE49-F238E27FC236}">
                <a16:creationId xmlns:a16="http://schemas.microsoft.com/office/drawing/2014/main" id="{55FBFD9A-4ED3-4870-8F7A-8085AB4B0EA0}"/>
              </a:ext>
            </a:extLst>
          </p:cNvPr>
          <p:cNvSpPr txBox="1"/>
          <p:nvPr/>
        </p:nvSpPr>
        <p:spPr>
          <a:xfrm>
            <a:off x="-603852" y="6650582"/>
            <a:ext cx="2714003" cy="450868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700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Image: </a:t>
            </a:r>
            <a:r>
              <a:rPr lang="en-US" sz="700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https://scitechdaily.com/</a:t>
            </a:r>
            <a:endParaRPr lang="en-US" sz="50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endParaRPr lang="en-US" sz="700" b="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  <p:sp>
        <p:nvSpPr>
          <p:cNvPr id="91" name="TextShape 1"/>
          <p:cNvSpPr txBox="1"/>
          <p:nvPr/>
        </p:nvSpPr>
        <p:spPr>
          <a:xfrm>
            <a:off x="530640" y="933120"/>
            <a:ext cx="7764840" cy="97020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400" b="1" strike="noStrike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O JOGO</a:t>
            </a:r>
            <a:endParaRPr lang="en-US" sz="5400" b="0" strike="noStrike" spc="-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284760" y="1959732"/>
            <a:ext cx="8565480" cy="97020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>
            <a:noAutofit/>
          </a:bodyPr>
          <a:lstStyle/>
          <a:p>
            <a:pPr marL="27720" algn="ctr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</a:pPr>
            <a:r>
              <a:rPr lang="en-US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Uma </a:t>
            </a:r>
            <a:r>
              <a:rPr lang="pt-BR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simulação</a:t>
            </a:r>
            <a:r>
              <a:rPr lang="en-US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</a:t>
            </a:r>
            <a:r>
              <a:rPr lang="pt-BR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computacional</a:t>
            </a:r>
            <a:r>
              <a:rPr lang="en-US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</a:t>
            </a:r>
            <a:r>
              <a:rPr lang="pt-BR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feita</a:t>
            </a:r>
            <a:r>
              <a:rPr lang="en-US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</a:t>
            </a:r>
            <a:r>
              <a:rPr lang="pt-BR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em</a:t>
            </a:r>
            <a:r>
              <a:rPr lang="en-US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</a:t>
            </a:r>
            <a:r>
              <a:rPr lang="pt-BR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linguagem</a:t>
            </a:r>
            <a:r>
              <a:rPr lang="en-US" sz="2400" strike="noStrike" spc="-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 Python 3.7</a:t>
            </a:r>
            <a:endParaRPr lang="en-US" sz="2400" strike="noStrike" spc="-1" dirty="0">
              <a:solidFill>
                <a:srgbClr val="E3E3E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  <a:p>
            <a:pPr marL="27720" algn="ctr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</a:pPr>
            <a:endParaRPr lang="en-US" sz="2400" strike="noStrike" spc="-1" dirty="0">
              <a:solidFill>
                <a:srgbClr val="E3E3E3"/>
              </a:solidFill>
              <a:latin typeface="Calisto MT"/>
            </a:endParaRPr>
          </a:p>
          <a:p>
            <a:pPr marL="27720" algn="ctr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</a:pPr>
            <a:endParaRPr lang="en-US" sz="2400" strike="noStrike" spc="-1" dirty="0">
              <a:solidFill>
                <a:srgbClr val="E3E3E3"/>
              </a:solidFill>
              <a:latin typeface="Calisto MT"/>
            </a:endParaRPr>
          </a:p>
        </p:txBody>
      </p:sp>
      <p:pic>
        <p:nvPicPr>
          <p:cNvPr id="93" name="Imagem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4760" y="115560"/>
            <a:ext cx="1010520" cy="1010520"/>
          </a:xfrm>
          <a:prstGeom prst="rect">
            <a:avLst/>
          </a:prstGeom>
          <a:ln>
            <a:noFill/>
          </a:ln>
        </p:spPr>
      </p:pic>
      <p:pic>
        <p:nvPicPr>
          <p:cNvPr id="94" name="Imagem 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949160" y="225000"/>
            <a:ext cx="901080" cy="901080"/>
          </a:xfrm>
          <a:prstGeom prst="rect">
            <a:avLst/>
          </a:prstGeom>
          <a:ln>
            <a:noFill/>
          </a:ln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1BAD4D3-FA3B-4358-B606-37E67D41C0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43" y="143083"/>
            <a:ext cx="8885043" cy="65993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6422CE24-E813-47BD-94B8-821BCBCF1B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93944"/>
          </a:xfrm>
          <a:prstGeom prst="rect">
            <a:avLst/>
          </a:prstGeom>
        </p:spPr>
      </p:pic>
      <p:sp>
        <p:nvSpPr>
          <p:cNvPr id="98" name="TextShape 1"/>
          <p:cNvSpPr txBox="1"/>
          <p:nvPr/>
        </p:nvSpPr>
        <p:spPr>
          <a:xfrm>
            <a:off x="530640" y="834840"/>
            <a:ext cx="7764840" cy="97020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O JOGO: FÍSICA POR TRÁS</a:t>
            </a:r>
            <a:endParaRPr lang="en-US" sz="4000" b="0" strike="noStrike" spc="-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590400" y="2926080"/>
            <a:ext cx="6969600" cy="38592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>
            <a:noAutofit/>
          </a:bodyPr>
          <a:lstStyle/>
          <a:p>
            <a:pPr marL="27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1- </a:t>
            </a:r>
            <a:r>
              <a:rPr lang="pt-BR" sz="2000" b="0" strike="noStrike" spc="-1" dirty="0">
                <a:solidFill>
                  <a:srgbClr val="FFFFFF"/>
                </a:solidFill>
                <a:latin typeface="Montserrat"/>
              </a:rPr>
              <a:t>Parâmetros</a:t>
            </a: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 da Estrela.</a:t>
            </a:r>
            <a:endParaRPr lang="en-US" sz="2000" b="0" strike="noStrike" spc="-1" dirty="0">
              <a:solidFill>
                <a:srgbClr val="E3E3E3"/>
              </a:solidFill>
              <a:latin typeface="Calisto MT"/>
            </a:endParaRPr>
          </a:p>
          <a:p>
            <a:pPr marL="27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3- </a:t>
            </a:r>
            <a:r>
              <a:rPr lang="pt-BR" sz="2000" b="0" strike="noStrike" spc="-1" dirty="0">
                <a:solidFill>
                  <a:srgbClr val="FFFFFF"/>
                </a:solidFill>
                <a:latin typeface="Montserrat"/>
              </a:rPr>
              <a:t>Parâmetros</a:t>
            </a: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 para zona 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Montserrat"/>
              </a:rPr>
              <a:t>Habitavel</a:t>
            </a:r>
            <a:endParaRPr lang="en-US" sz="2000" b="0" strike="noStrike" spc="-1" dirty="0">
              <a:solidFill>
                <a:srgbClr val="E3E3E3"/>
              </a:solidFill>
              <a:latin typeface="Calisto MT"/>
            </a:endParaRPr>
          </a:p>
          <a:p>
            <a:pPr marL="27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4- Lei da 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Montserrat"/>
              </a:rPr>
              <a:t>Gravitação</a:t>
            </a: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 de Newton</a:t>
            </a:r>
            <a:endParaRPr lang="en-US" sz="2000" b="0" strike="noStrike" spc="-1" dirty="0">
              <a:solidFill>
                <a:srgbClr val="E3E3E3"/>
              </a:solidFill>
              <a:latin typeface="Calisto MT"/>
            </a:endParaRPr>
          </a:p>
          <a:p>
            <a:pPr marL="27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5- 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Montserrat"/>
              </a:rPr>
              <a:t>Equações</a:t>
            </a: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Montserrat"/>
              </a:rPr>
              <a:t>Diferenciais</a:t>
            </a:r>
            <a:endParaRPr lang="en-US" sz="2000" b="0" strike="noStrike" spc="-1" dirty="0">
              <a:solidFill>
                <a:srgbClr val="E3E3E3"/>
              </a:solidFill>
              <a:latin typeface="Calisto MT"/>
            </a:endParaRPr>
          </a:p>
          <a:p>
            <a:pPr marL="27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6- 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Montserrat"/>
              </a:rPr>
              <a:t>Integração</a:t>
            </a: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Montserrat"/>
              </a:rPr>
              <a:t>Numérica</a:t>
            </a:r>
            <a:endParaRPr lang="en-US" sz="2000" b="0" strike="noStrike" spc="-1" dirty="0">
              <a:solidFill>
                <a:srgbClr val="E3E3E3"/>
              </a:solidFill>
              <a:latin typeface="Calisto MT"/>
            </a:endParaRPr>
          </a:p>
          <a:p>
            <a:pPr marL="27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lang="en-US" sz="2000" b="0" strike="noStrike" spc="-1" dirty="0">
              <a:solidFill>
                <a:srgbClr val="E3E3E3"/>
              </a:solidFill>
              <a:latin typeface="Calisto MT"/>
            </a:endParaRPr>
          </a:p>
          <a:p>
            <a:pPr marL="27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lang="en-US" sz="2000" b="0" strike="noStrike" spc="-1" dirty="0">
              <a:solidFill>
                <a:srgbClr val="E3E3E3"/>
              </a:solidFill>
              <a:latin typeface="Calisto MT"/>
            </a:endParaRPr>
          </a:p>
        </p:txBody>
      </p:sp>
      <p:pic>
        <p:nvPicPr>
          <p:cNvPr id="100" name="Imagem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4760" y="115560"/>
            <a:ext cx="1010520" cy="1010520"/>
          </a:xfrm>
          <a:prstGeom prst="rect">
            <a:avLst/>
          </a:prstGeom>
          <a:ln>
            <a:noFill/>
          </a:ln>
        </p:spPr>
      </p:pic>
      <p:pic>
        <p:nvPicPr>
          <p:cNvPr id="101" name="Imagem 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949160" y="225000"/>
            <a:ext cx="901080" cy="901080"/>
          </a:xfrm>
          <a:prstGeom prst="rect">
            <a:avLst/>
          </a:prstGeom>
          <a:ln>
            <a:noFill/>
          </a:ln>
        </p:spPr>
      </p:pic>
      <p:sp>
        <p:nvSpPr>
          <p:cNvPr id="102" name="CustomShape 3"/>
          <p:cNvSpPr/>
          <p:nvPr/>
        </p:nvSpPr>
        <p:spPr>
          <a:xfrm>
            <a:off x="240480" y="4062240"/>
            <a:ext cx="3361320" cy="38592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6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TextShape 1">
            <a:extLst>
              <a:ext uri="{FF2B5EF4-FFF2-40B4-BE49-F238E27FC236}">
                <a16:creationId xmlns:a16="http://schemas.microsoft.com/office/drawing/2014/main" id="{7BE3B16B-8D0B-42F2-9542-6BC780920504}"/>
              </a:ext>
            </a:extLst>
          </p:cNvPr>
          <p:cNvSpPr txBox="1"/>
          <p:nvPr/>
        </p:nvSpPr>
        <p:spPr>
          <a:xfrm>
            <a:off x="-589784" y="6622446"/>
            <a:ext cx="2714003" cy="450868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700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Image: </a:t>
            </a:r>
            <a:r>
              <a:rPr lang="en-US" sz="700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https://scitechdaily.com/</a:t>
            </a:r>
            <a:endParaRPr lang="en-US" sz="50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endParaRPr lang="en-US" sz="700" b="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547310D0-1240-4E43-8E2F-1663C67814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93944"/>
          </a:xfrm>
          <a:prstGeom prst="rect">
            <a:avLst/>
          </a:prstGeom>
        </p:spPr>
      </p:pic>
      <p:sp>
        <p:nvSpPr>
          <p:cNvPr id="103" name="TextShape 1"/>
          <p:cNvSpPr txBox="1"/>
          <p:nvPr/>
        </p:nvSpPr>
        <p:spPr>
          <a:xfrm>
            <a:off x="251280" y="2400010"/>
            <a:ext cx="8641080" cy="418403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>
            <a:noAutofit/>
          </a:bodyPr>
          <a:lstStyle/>
          <a:p>
            <a:pPr marL="27720" algn="ctr">
              <a:lnSpc>
                <a:spcPct val="100000"/>
              </a:lnSpc>
              <a:spcBef>
                <a:spcPts val="391"/>
              </a:spcBef>
              <a:spcAft>
                <a:spcPts val="601"/>
              </a:spcAft>
            </a:pPr>
            <a:endParaRPr lang="en-US" sz="2000" b="0" strike="noStrike" spc="-1" dirty="0">
              <a:solidFill>
                <a:srgbClr val="E3E3E3"/>
              </a:solidFill>
              <a:latin typeface="Calisto MT"/>
            </a:endParaRPr>
          </a:p>
          <a:p>
            <a:pPr marL="27720" algn="ctr">
              <a:lnSpc>
                <a:spcPct val="100000"/>
              </a:lnSpc>
              <a:spcBef>
                <a:spcPts val="391"/>
              </a:spcBef>
              <a:spcAft>
                <a:spcPts val="601"/>
              </a:spcAft>
            </a:pPr>
            <a:endParaRPr lang="en-US" sz="2000" b="0" strike="noStrike" spc="-1" dirty="0">
              <a:solidFill>
                <a:srgbClr val="E3E3E3"/>
              </a:solidFill>
              <a:latin typeface="Calisto MT"/>
            </a:endParaRPr>
          </a:p>
          <a:p>
            <a:pPr marL="27720" algn="ctr">
              <a:lnSpc>
                <a:spcPct val="100000"/>
              </a:lnSpc>
              <a:spcBef>
                <a:spcPts val="391"/>
              </a:spcBef>
              <a:spcAft>
                <a:spcPts val="601"/>
              </a:spcAft>
            </a:pPr>
            <a:r>
              <a:rPr lang="en-US" sz="2000" b="1" strike="noStrike" spc="-1" dirty="0">
                <a:solidFill>
                  <a:srgbClr val="FFFFFF"/>
                </a:solidFill>
                <a:latin typeface="Montserrat"/>
              </a:rPr>
              <a:t>   Daniel Augusto</a:t>
            </a:r>
          </a:p>
          <a:p>
            <a:pPr marL="27720" algn="ctr">
              <a:lnSpc>
                <a:spcPct val="100000"/>
              </a:lnSpc>
              <a:spcBef>
                <a:spcPts val="391"/>
              </a:spcBef>
              <a:spcAft>
                <a:spcPts val="601"/>
              </a:spcAft>
            </a:pPr>
            <a:r>
              <a:rPr lang="en-US" sz="2000" b="1" strike="noStrike" spc="-1" dirty="0">
                <a:solidFill>
                  <a:srgbClr val="FFFFFF"/>
                </a:solidFill>
                <a:latin typeface="Montserrat"/>
              </a:rPr>
              <a:t>Everson Rodrigues</a:t>
            </a:r>
            <a:endParaRPr lang="en-US" sz="2000" spc="-1" dirty="0">
              <a:solidFill>
                <a:srgbClr val="E3E3E3"/>
              </a:solidFill>
              <a:latin typeface="Calisto MT"/>
            </a:endParaRPr>
          </a:p>
          <a:p>
            <a:pPr marL="27720" algn="ctr">
              <a:lnSpc>
                <a:spcPct val="100000"/>
              </a:lnSpc>
              <a:spcBef>
                <a:spcPts val="391"/>
              </a:spcBef>
              <a:spcAft>
                <a:spcPts val="601"/>
              </a:spcAft>
            </a:pPr>
            <a:r>
              <a:rPr lang="en-US" sz="2000" b="1" strike="noStrike" spc="-1" dirty="0">
                <a:solidFill>
                  <a:srgbClr val="FFFFFF"/>
                </a:solidFill>
                <a:latin typeface="Montserrat"/>
              </a:rPr>
              <a:t>Gabriella Correa</a:t>
            </a:r>
            <a:r>
              <a:rPr lang="en-US" sz="2000" b="0" strike="noStrike" spc="-1" dirty="0">
                <a:solidFill>
                  <a:srgbClr val="FFFFFF"/>
                </a:solidFill>
                <a:latin typeface="Montserrat"/>
              </a:rPr>
              <a:t> </a:t>
            </a:r>
            <a:endParaRPr lang="en-US" sz="2000" spc="-1" dirty="0">
              <a:solidFill>
                <a:srgbClr val="E3E3E3"/>
              </a:solidFill>
              <a:latin typeface="Calisto MT"/>
            </a:endParaRPr>
          </a:p>
          <a:p>
            <a:pPr marL="27720" algn="ctr">
              <a:lnSpc>
                <a:spcPct val="100000"/>
              </a:lnSpc>
              <a:spcBef>
                <a:spcPts val="391"/>
              </a:spcBef>
              <a:spcAft>
                <a:spcPts val="601"/>
              </a:spcAft>
            </a:pPr>
            <a:r>
              <a:rPr lang="en-US" sz="2000" b="1" strike="noStrike" spc="-1" dirty="0">
                <a:solidFill>
                  <a:srgbClr val="FFFFFF"/>
                </a:solidFill>
                <a:latin typeface="Montserrat"/>
              </a:rPr>
              <a:t>Icaro Meidem </a:t>
            </a:r>
            <a:endParaRPr lang="en-US" sz="2000" spc="-1" dirty="0">
              <a:solidFill>
                <a:srgbClr val="E3E3E3"/>
              </a:solidFill>
              <a:latin typeface="Calisto MT"/>
            </a:endParaRPr>
          </a:p>
          <a:p>
            <a:pPr marL="27720" algn="ctr">
              <a:lnSpc>
                <a:spcPct val="100000"/>
              </a:lnSpc>
              <a:spcBef>
                <a:spcPts val="391"/>
              </a:spcBef>
              <a:spcAft>
                <a:spcPts val="601"/>
              </a:spcAft>
            </a:pPr>
            <a:r>
              <a:rPr lang="en-US" sz="2000" b="1" strike="noStrike" spc="-1" dirty="0">
                <a:solidFill>
                  <a:srgbClr val="FFFFFF"/>
                </a:solidFill>
                <a:latin typeface="Montserrat"/>
              </a:rPr>
              <a:t>Marcos </a:t>
            </a:r>
            <a:r>
              <a:rPr lang="en-US" sz="2000" b="1" strike="noStrike" spc="-1" dirty="0" err="1">
                <a:solidFill>
                  <a:srgbClr val="FFFFFF"/>
                </a:solidFill>
                <a:latin typeface="Montserrat"/>
              </a:rPr>
              <a:t>Faria</a:t>
            </a:r>
            <a:endParaRPr lang="en-US" sz="2000" b="1" strike="noStrike" spc="-1" dirty="0">
              <a:solidFill>
                <a:srgbClr val="FFFFFF"/>
              </a:solidFill>
              <a:latin typeface="Montserrat"/>
            </a:endParaRPr>
          </a:p>
          <a:p>
            <a:pPr marL="27720" algn="ctr">
              <a:lnSpc>
                <a:spcPct val="100000"/>
              </a:lnSpc>
              <a:spcBef>
                <a:spcPts val="391"/>
              </a:spcBef>
              <a:spcAft>
                <a:spcPts val="601"/>
              </a:spcAft>
            </a:pPr>
            <a:endParaRPr lang="en-US" sz="2000" b="1" spc="-1" dirty="0">
              <a:solidFill>
                <a:srgbClr val="FFFFFF"/>
              </a:solidFill>
              <a:latin typeface="Montserrat"/>
            </a:endParaRPr>
          </a:p>
          <a:p>
            <a:pPr marL="27720" algn="ctr">
              <a:lnSpc>
                <a:spcPct val="100000"/>
              </a:lnSpc>
              <a:spcBef>
                <a:spcPts val="391"/>
              </a:spcBef>
              <a:spcAft>
                <a:spcPts val="601"/>
              </a:spcAft>
            </a:pPr>
            <a:r>
              <a:rPr lang="en-US" sz="1600" spc="-1" dirty="0" err="1">
                <a:solidFill>
                  <a:srgbClr val="FFFFFF"/>
                </a:solidFill>
                <a:latin typeface="Montserrat"/>
              </a:rPr>
              <a:t>Todos</a:t>
            </a:r>
            <a:r>
              <a:rPr lang="en-US" sz="1600" spc="-1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1600" spc="-1" dirty="0" err="1">
                <a:solidFill>
                  <a:srgbClr val="FFFFFF"/>
                </a:solidFill>
                <a:latin typeface="Montserrat"/>
              </a:rPr>
              <a:t>alunos</a:t>
            </a:r>
            <a:r>
              <a:rPr lang="en-US" sz="1600" spc="-1" dirty="0">
                <a:solidFill>
                  <a:srgbClr val="FFFFFF"/>
                </a:solidFill>
                <a:latin typeface="Montserrat"/>
              </a:rPr>
              <a:t> </a:t>
            </a:r>
            <a:r>
              <a:rPr lang="en-US" sz="1600" spc="-1" dirty="0" err="1">
                <a:solidFill>
                  <a:srgbClr val="FFFFFF"/>
                </a:solidFill>
                <a:latin typeface="Montserrat"/>
              </a:rPr>
              <a:t>são</a:t>
            </a:r>
            <a:r>
              <a:rPr lang="en-US" sz="1600" spc="-1" dirty="0">
                <a:solidFill>
                  <a:srgbClr val="FFFFFF"/>
                </a:solidFill>
                <a:latin typeface="Montserrat"/>
              </a:rPr>
              <a:t> do </a:t>
            </a:r>
            <a:r>
              <a:rPr lang="en-US" sz="1600" spc="-1" dirty="0" err="1">
                <a:solidFill>
                  <a:srgbClr val="FFFFFF"/>
                </a:solidFill>
                <a:latin typeface="Montserrat"/>
              </a:rPr>
              <a:t>curso</a:t>
            </a:r>
            <a:r>
              <a:rPr lang="en-US" sz="1600" spc="-1" dirty="0">
                <a:solidFill>
                  <a:srgbClr val="FFFFFF"/>
                </a:solidFill>
                <a:latin typeface="Montserrat"/>
              </a:rPr>
              <a:t> do </a:t>
            </a:r>
            <a:r>
              <a:rPr lang="en-US" sz="1600" spc="-1" dirty="0" err="1">
                <a:solidFill>
                  <a:srgbClr val="FFFFFF"/>
                </a:solidFill>
                <a:latin typeface="Montserrat"/>
              </a:rPr>
              <a:t>Física</a:t>
            </a:r>
            <a:r>
              <a:rPr lang="en-US" sz="1600" spc="-1" dirty="0">
                <a:solidFill>
                  <a:srgbClr val="FFFFFF"/>
                </a:solidFill>
                <a:latin typeface="Montserrat"/>
              </a:rPr>
              <a:t>, da </a:t>
            </a:r>
            <a:r>
              <a:rPr lang="en-US" sz="1600" spc="-1" dirty="0" err="1">
                <a:solidFill>
                  <a:srgbClr val="FFFFFF"/>
                </a:solidFill>
                <a:latin typeface="Montserrat"/>
              </a:rPr>
              <a:t>graduação</a:t>
            </a:r>
            <a:r>
              <a:rPr lang="en-US" sz="1600" spc="-1" dirty="0">
                <a:solidFill>
                  <a:srgbClr val="FFFFFF"/>
                </a:solidFill>
                <a:latin typeface="Montserrat"/>
              </a:rPr>
              <a:t>, </a:t>
            </a:r>
            <a:r>
              <a:rPr lang="en-US" sz="1600" spc="-1" dirty="0" err="1">
                <a:solidFill>
                  <a:srgbClr val="FFFFFF"/>
                </a:solidFill>
                <a:latin typeface="Montserrat"/>
              </a:rPr>
              <a:t>mestrado</a:t>
            </a:r>
            <a:r>
              <a:rPr lang="en-US" sz="1600" spc="-1" dirty="0">
                <a:solidFill>
                  <a:srgbClr val="FFFFFF"/>
                </a:solidFill>
                <a:latin typeface="Montserrat"/>
              </a:rPr>
              <a:t> e </a:t>
            </a:r>
            <a:r>
              <a:rPr lang="en-US" sz="1600" spc="-1" dirty="0" err="1">
                <a:solidFill>
                  <a:srgbClr val="FFFFFF"/>
                </a:solidFill>
                <a:latin typeface="Montserrat"/>
              </a:rPr>
              <a:t>doutorado</a:t>
            </a:r>
            <a:endParaRPr lang="en-US" sz="1600" strike="noStrike" spc="-1" dirty="0">
              <a:solidFill>
                <a:srgbClr val="E3E3E3"/>
              </a:solidFill>
              <a:latin typeface="Calisto MT"/>
            </a:endParaRPr>
          </a:p>
        </p:txBody>
      </p:sp>
      <p:grpSp>
        <p:nvGrpSpPr>
          <p:cNvPr id="104" name="Group 2"/>
          <p:cNvGrpSpPr/>
          <p:nvPr/>
        </p:nvGrpSpPr>
        <p:grpSpPr>
          <a:xfrm>
            <a:off x="450166" y="216000"/>
            <a:ext cx="8400074" cy="2521635"/>
            <a:chOff x="450166" y="216000"/>
            <a:chExt cx="8400074" cy="2521635"/>
          </a:xfrm>
        </p:grpSpPr>
        <p:sp>
          <p:nvSpPr>
            <p:cNvPr id="105" name="CustomShape 3"/>
            <p:cNvSpPr/>
            <p:nvPr/>
          </p:nvSpPr>
          <p:spPr>
            <a:xfrm>
              <a:off x="450166" y="1287665"/>
              <a:ext cx="8400074" cy="1449970"/>
            </a:xfrm>
            <a:prstGeom prst="rect">
              <a:avLst/>
            </a:prstGeom>
            <a:noFill/>
            <a:ln>
              <a:noFill/>
            </a:ln>
            <a:effectLst>
              <a:outerShdw blurRad="25400">
                <a:srgbClr val="000000">
                  <a:alpha val="46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760" tIns="34200" rIns="68760" bIns="34200" anchor="ctr">
              <a:normAutofit fontScale="96000"/>
            </a:bodyPr>
            <a:lstStyle/>
            <a:p>
              <a:pPr algn="ctr">
                <a:lnSpc>
                  <a:spcPct val="100000"/>
                </a:lnSpc>
              </a:pPr>
              <a:r>
                <a:rPr lang="en-GB" sz="3600" b="1" strike="noStrike" spc="-1" dirty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tserrat"/>
                </a:rPr>
                <a:t>OS MOCHILEIROS DAS GALÁXIAS</a:t>
              </a:r>
              <a:endParaRPr lang="en-GB" sz="3600" b="0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GB" b="1" strike="noStrike" spc="-1" dirty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tserrat"/>
                </a:rPr>
                <a:t>MAGRATEA PLANET BUILDING INC. :</a:t>
              </a:r>
              <a:endParaRPr lang="en-GB" b="0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endParaRPr>
            </a:p>
          </p:txBody>
        </p:sp>
        <p:sp>
          <p:nvSpPr>
            <p:cNvPr id="106" name="CustomShape 4"/>
            <p:cNvSpPr/>
            <p:nvPr/>
          </p:nvSpPr>
          <p:spPr>
            <a:xfrm>
              <a:off x="2940120" y="216000"/>
              <a:ext cx="3066480" cy="734040"/>
            </a:xfrm>
            <a:prstGeom prst="rect">
              <a:avLst/>
            </a:prstGeom>
            <a:noFill/>
            <a:ln>
              <a:noFill/>
            </a:ln>
            <a:effectLst>
              <a:outerShdw blurRad="25400">
                <a:srgbClr val="000000">
                  <a:alpha val="46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107" name="Imagem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4760" y="115560"/>
            <a:ext cx="1010520" cy="1010520"/>
          </a:xfrm>
          <a:prstGeom prst="rect">
            <a:avLst/>
          </a:prstGeom>
          <a:ln>
            <a:noFill/>
          </a:ln>
        </p:spPr>
      </p:pic>
      <p:pic>
        <p:nvPicPr>
          <p:cNvPr id="108" name="Imagem 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949160" y="225000"/>
            <a:ext cx="901080" cy="901080"/>
          </a:xfrm>
          <a:prstGeom prst="rect">
            <a:avLst/>
          </a:prstGeom>
          <a:ln>
            <a:noFill/>
          </a:ln>
        </p:spPr>
      </p:pic>
      <p:sp>
        <p:nvSpPr>
          <p:cNvPr id="9" name="TextShape 1">
            <a:extLst>
              <a:ext uri="{FF2B5EF4-FFF2-40B4-BE49-F238E27FC236}">
                <a16:creationId xmlns:a16="http://schemas.microsoft.com/office/drawing/2014/main" id="{D08C62C4-91E5-4C87-B8FE-F1554B65ADA2}"/>
              </a:ext>
            </a:extLst>
          </p:cNvPr>
          <p:cNvSpPr txBox="1"/>
          <p:nvPr/>
        </p:nvSpPr>
        <p:spPr>
          <a:xfrm>
            <a:off x="-589784" y="6622446"/>
            <a:ext cx="2714003" cy="450868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700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Image: </a:t>
            </a:r>
            <a:r>
              <a:rPr lang="en-US" sz="700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https://scitechdaily.com/</a:t>
            </a:r>
            <a:endParaRPr lang="en-US" sz="50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endParaRPr lang="en-US" sz="700" b="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15E7A3FA-AD36-4C96-B3A0-E011D7A7D0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93944"/>
          </a:xfrm>
          <a:prstGeom prst="rect">
            <a:avLst/>
          </a:prstGeom>
        </p:spPr>
      </p:pic>
      <p:sp>
        <p:nvSpPr>
          <p:cNvPr id="109" name="CustomShape 1"/>
          <p:cNvSpPr/>
          <p:nvPr/>
        </p:nvSpPr>
        <p:spPr>
          <a:xfrm>
            <a:off x="1265760" y="5894280"/>
            <a:ext cx="6393240" cy="58536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6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GB" sz="2000" b="1" i="1" strike="noStrike" spc="-1" dirty="0">
                <a:solidFill>
                  <a:srgbClr val="FFC000"/>
                </a:solidFill>
                <a:latin typeface="Montserrat"/>
              </a:rPr>
              <a:t>MAGRATEA PLANET BUILDING INC.</a:t>
            </a:r>
            <a:endParaRPr lang="en-GB" sz="2000" b="0" strike="noStrike" spc="-1" dirty="0">
              <a:latin typeface="Arial"/>
            </a:endParaRPr>
          </a:p>
        </p:txBody>
      </p:sp>
      <p:pic>
        <p:nvPicPr>
          <p:cNvPr id="110" name="Imagem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4760" y="115560"/>
            <a:ext cx="1430640" cy="1430640"/>
          </a:xfrm>
          <a:prstGeom prst="rect">
            <a:avLst/>
          </a:prstGeom>
          <a:ln>
            <a:noFill/>
          </a:ln>
        </p:spPr>
      </p:pic>
      <p:pic>
        <p:nvPicPr>
          <p:cNvPr id="111" name="Imagem 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428240" y="157680"/>
            <a:ext cx="1430640" cy="1430640"/>
          </a:xfrm>
          <a:prstGeom prst="rect">
            <a:avLst/>
          </a:prstGeom>
          <a:ln>
            <a:noFill/>
          </a:ln>
        </p:spPr>
      </p:pic>
      <p:sp>
        <p:nvSpPr>
          <p:cNvPr id="112" name="CustomShape 2"/>
          <p:cNvSpPr/>
          <p:nvPr/>
        </p:nvSpPr>
        <p:spPr>
          <a:xfrm>
            <a:off x="607320" y="2485440"/>
            <a:ext cx="8013960" cy="179568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6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 anchor="ctr">
            <a:normAutofit fontScale="92500" lnSpcReduction="10000"/>
          </a:bodyPr>
          <a:lstStyle/>
          <a:p>
            <a:pPr algn="ctr">
              <a:lnSpc>
                <a:spcPct val="100000"/>
              </a:lnSpc>
            </a:pPr>
            <a:r>
              <a:rPr lang="en-GB" sz="5400" b="1" strike="noStrike" spc="-1" dirty="0">
                <a:solidFill>
                  <a:srgbClr val="FFC000"/>
                </a:solidFill>
                <a:latin typeface="Montserrat"/>
              </a:rPr>
              <a:t>MUITO OBRIGADO :)</a:t>
            </a:r>
            <a:endParaRPr lang="en-GB" sz="5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5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600" b="1" strike="noStrike" spc="-1" dirty="0" err="1">
                <a:solidFill>
                  <a:srgbClr val="FFC000"/>
                </a:solidFill>
                <a:latin typeface="Montserrat"/>
              </a:rPr>
              <a:t>Coloque</a:t>
            </a:r>
            <a:r>
              <a:rPr lang="en-GB" sz="2600" b="1" strike="noStrike" spc="-1" dirty="0">
                <a:solidFill>
                  <a:srgbClr val="FFC000"/>
                </a:solidFill>
                <a:latin typeface="Montserrat"/>
              </a:rPr>
              <a:t>-se </a:t>
            </a:r>
            <a:r>
              <a:rPr lang="en-GB" sz="2600" b="1" strike="noStrike" spc="-1" dirty="0" err="1">
                <a:solidFill>
                  <a:srgbClr val="FFC000"/>
                </a:solidFill>
                <a:latin typeface="Montserrat"/>
              </a:rPr>
              <a:t>em</a:t>
            </a:r>
            <a:r>
              <a:rPr lang="en-GB" sz="2600" b="1" strike="noStrike" spc="-1" dirty="0">
                <a:solidFill>
                  <a:srgbClr val="FFC000"/>
                </a:solidFill>
                <a:latin typeface="Montserrat"/>
              </a:rPr>
              <a:t> </a:t>
            </a:r>
            <a:r>
              <a:rPr lang="en-GB" sz="2600" b="1" strike="noStrike" spc="-1" dirty="0" err="1">
                <a:solidFill>
                  <a:srgbClr val="FFC000"/>
                </a:solidFill>
                <a:latin typeface="Montserrat"/>
              </a:rPr>
              <a:t>órbita</a:t>
            </a:r>
            <a:r>
              <a:rPr lang="en-GB" sz="2600" b="1" strike="noStrike" spc="-1" dirty="0">
                <a:solidFill>
                  <a:srgbClr val="FFC000"/>
                </a:solidFill>
                <a:latin typeface="Montserrat"/>
              </a:rPr>
              <a:t>!</a:t>
            </a:r>
            <a:endParaRPr lang="en-GB" sz="2600" b="0" strike="noStrike" spc="-1" dirty="0">
              <a:latin typeface="Arial"/>
            </a:endParaRPr>
          </a:p>
        </p:txBody>
      </p:sp>
      <p:sp>
        <p:nvSpPr>
          <p:cNvPr id="8" name="CustomShape 1">
            <a:extLst>
              <a:ext uri="{FF2B5EF4-FFF2-40B4-BE49-F238E27FC236}">
                <a16:creationId xmlns:a16="http://schemas.microsoft.com/office/drawing/2014/main" id="{21498EE6-0130-46B2-8ED5-8EB20ACD1E5A}"/>
              </a:ext>
            </a:extLst>
          </p:cNvPr>
          <p:cNvSpPr/>
          <p:nvPr/>
        </p:nvSpPr>
        <p:spPr>
          <a:xfrm>
            <a:off x="1265760" y="4880548"/>
            <a:ext cx="6393240" cy="130641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6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 anchor="ctr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en-GB" sz="8800" b="1" i="1" strike="noStrike" spc="-1" dirty="0">
                <a:solidFill>
                  <a:srgbClr val="FFC000"/>
                </a:solidFill>
                <a:latin typeface="Montserrat"/>
              </a:rPr>
              <a:t>42</a:t>
            </a:r>
            <a:endParaRPr lang="en-GB" sz="8800" b="0" strike="noStrike" spc="-1" dirty="0">
              <a:latin typeface="Arial"/>
            </a:endParaRPr>
          </a:p>
        </p:txBody>
      </p:sp>
      <p:sp>
        <p:nvSpPr>
          <p:cNvPr id="9" name="TextShape 1">
            <a:extLst>
              <a:ext uri="{FF2B5EF4-FFF2-40B4-BE49-F238E27FC236}">
                <a16:creationId xmlns:a16="http://schemas.microsoft.com/office/drawing/2014/main" id="{80AA3D00-2AAB-4964-8C1C-8383E0472545}"/>
              </a:ext>
            </a:extLst>
          </p:cNvPr>
          <p:cNvSpPr txBox="1"/>
          <p:nvPr/>
        </p:nvSpPr>
        <p:spPr>
          <a:xfrm>
            <a:off x="-589784" y="6622446"/>
            <a:ext cx="2714003" cy="450868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txBody>
          <a:bodyPr anchor="ctr">
            <a:normAutofit fontScale="97000"/>
          </a:bodyPr>
          <a:lstStyle/>
          <a:p>
            <a:pPr algn="ctr">
              <a:lnSpc>
                <a:spcPct val="100000"/>
              </a:lnSpc>
            </a:pPr>
            <a:r>
              <a:rPr lang="en-US" sz="700" strike="noStrike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Image: </a:t>
            </a:r>
            <a:r>
              <a:rPr lang="en-US" sz="700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https://scitechdaily.com/</a:t>
            </a:r>
            <a:endParaRPr lang="en-US" sz="50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  <a:p>
            <a:pPr algn="ctr">
              <a:lnSpc>
                <a:spcPct val="100000"/>
              </a:lnSpc>
            </a:pPr>
            <a:endParaRPr lang="en-US" sz="700" b="0" strike="noStrike" spc="-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372</TotalTime>
  <Words>175</Words>
  <Application>Microsoft Office PowerPoint</Application>
  <PresentationFormat>Apresentação na tela (4:3)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5" baseType="lpstr">
      <vt:lpstr>Arial</vt:lpstr>
      <vt:lpstr>Calisto MT</vt:lpstr>
      <vt:lpstr>Century Gothic</vt:lpstr>
      <vt:lpstr>Montserrat</vt:lpstr>
      <vt:lpstr>Times New Roman</vt:lpstr>
      <vt:lpstr>Wingdings 3</vt:lpstr>
      <vt:lpstr>1_Fatia</vt:lpstr>
      <vt:lpstr>Fatia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Icaro Meidem</dc:creator>
  <dc:description/>
  <cp:lastModifiedBy>Icaro Meidem</cp:lastModifiedBy>
  <cp:revision>65</cp:revision>
  <dcterms:created xsi:type="dcterms:W3CDTF">2019-10-20T05:37:57Z</dcterms:created>
  <dcterms:modified xsi:type="dcterms:W3CDTF">2019-10-20T19:35:56Z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Apresentação na tela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